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6" r:id="rId14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1" Type="http://schemas.openxmlformats.org/officeDocument/2006/relationships/slide" Target="slides/slide2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9" name="Shape 8989"/>
        <p:cNvGrpSpPr/>
        <p:nvPr/>
      </p:nvGrpSpPr>
      <p:grpSpPr>
        <a:xfrm>
          <a:off x="0" y="0"/>
          <a:ext cx="0" cy="0"/>
          <a:chOff x="0" y="0"/>
          <a:chExt cx="0" cy="0"/>
        </a:xfrm>
      </p:grpSpPr>
      <p:sp>
        <p:nvSpPr>
          <p:cNvPr id="8990" name="Google Shape;899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991" name="Google Shape;8991;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92" name="Google Shape;89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21.xml"/><Relationship Id="rId3" Type="http://schemas.openxmlformats.org/officeDocument/2006/relationships/image" Target="../media/image141.png"/></Relationships>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3" name="Shape 8993"/>
        <p:cNvGrpSpPr/>
        <p:nvPr/>
      </p:nvGrpSpPr>
      <p:grpSpPr>
        <a:xfrm>
          <a:off x="0" y="0"/>
          <a:ext cx="0" cy="0"/>
          <a:chOff x="0" y="0"/>
          <a:chExt cx="0" cy="0"/>
        </a:xfrm>
      </p:grpSpPr>
      <p:sp>
        <p:nvSpPr>
          <p:cNvPr id="8994" name="Google Shape;8994;p1451"/>
          <p:cNvSpPr txBox="1"/>
          <p:nvPr>
            <p:ph type="title"/>
          </p:nvPr>
        </p:nvSpPr>
        <p:spPr>
          <a:xfrm>
            <a:off x="1333500" y="457200"/>
            <a:ext cx="6477000" cy="914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0" i="0" lang="en-US" sz="4800" u="sng">
                <a:solidFill>
                  <a:srgbClr val="009900"/>
                </a:solidFill>
              </a:rPr>
              <a:t>FOCUS </a:t>
            </a:r>
            <a:endParaRPr b="1" sz="4800"/>
          </a:p>
        </p:txBody>
      </p:sp>
      <p:sp>
        <p:nvSpPr>
          <p:cNvPr id="8995" name="Google Shape;8995;p1451"/>
          <p:cNvSpPr txBox="1"/>
          <p:nvPr>
            <p:ph idx="1" type="body"/>
          </p:nvPr>
        </p:nvSpPr>
        <p:spPr>
          <a:xfrm>
            <a:off x="685800" y="1676400"/>
            <a:ext cx="8077200" cy="4343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SzPts val="4000"/>
              <a:buChar char="●"/>
            </a:pPr>
            <a:r>
              <a:rPr lang="en-US" sz="4000">
                <a:solidFill>
                  <a:srgbClr val="000099"/>
                </a:solidFill>
              </a:rPr>
              <a:t>Energy Conservation is a means to:</a:t>
            </a:r>
            <a:endParaRPr/>
          </a:p>
          <a:p>
            <a:pPr indent="-285750" lvl="1" marL="742950" rtl="0" algn="l">
              <a:lnSpc>
                <a:spcPct val="110000"/>
              </a:lnSpc>
              <a:spcBef>
                <a:spcPts val="720"/>
              </a:spcBef>
              <a:spcAft>
                <a:spcPts val="0"/>
              </a:spcAft>
              <a:buSzPts val="3600"/>
              <a:buChar char="●"/>
            </a:pPr>
            <a:r>
              <a:rPr lang="en-US" sz="3600">
                <a:solidFill>
                  <a:srgbClr val="000099"/>
                </a:solidFill>
              </a:rPr>
              <a:t>Save money to reinvest in other areas</a:t>
            </a:r>
            <a:endParaRPr/>
          </a:p>
          <a:p>
            <a:pPr indent="-285750" lvl="1" marL="742950" rtl="0" algn="l">
              <a:lnSpc>
                <a:spcPct val="110000"/>
              </a:lnSpc>
              <a:spcBef>
                <a:spcPts val="720"/>
              </a:spcBef>
              <a:spcAft>
                <a:spcPts val="0"/>
              </a:spcAft>
              <a:buSzPts val="3600"/>
              <a:buChar char="●"/>
            </a:pPr>
            <a:r>
              <a:rPr lang="en-US" sz="3600">
                <a:solidFill>
                  <a:srgbClr val="000099"/>
                </a:solidFill>
              </a:rPr>
              <a:t>Conserve natural resources for a cleaner environment</a:t>
            </a:r>
            <a:endParaRPr/>
          </a:p>
        </p:txBody>
      </p:sp>
      <p:grpSp>
        <p:nvGrpSpPr>
          <p:cNvPr id="8996" name="Google Shape;8996;p1451"/>
          <p:cNvGrpSpPr/>
          <p:nvPr/>
        </p:nvGrpSpPr>
        <p:grpSpPr>
          <a:xfrm>
            <a:off x="152400" y="381000"/>
            <a:ext cx="1447800" cy="762000"/>
            <a:chOff x="4176" y="3408"/>
            <a:chExt cx="912" cy="480"/>
          </a:xfrm>
        </p:grpSpPr>
        <p:pic>
          <p:nvPicPr>
            <p:cNvPr id="8997" name="Google Shape;8997;p1451"/>
            <p:cNvPicPr preferRelativeResize="0"/>
            <p:nvPr/>
          </p:nvPicPr>
          <p:blipFill rotWithShape="1">
            <a:blip r:embed="rId3">
              <a:alphaModFix/>
            </a:blip>
            <a:srcRect b="0" l="0" r="0" t="0"/>
            <a:stretch/>
          </p:blipFill>
          <p:spPr>
            <a:xfrm>
              <a:off x="4239" y="3408"/>
              <a:ext cx="764" cy="395"/>
            </a:xfrm>
            <a:prstGeom prst="rect">
              <a:avLst/>
            </a:prstGeom>
            <a:noFill/>
            <a:ln>
              <a:noFill/>
            </a:ln>
          </p:spPr>
        </p:pic>
        <p:sp>
          <p:nvSpPr>
            <p:cNvPr id="8998" name="Google Shape;8998;p1451"/>
            <p:cNvSpPr txBox="1"/>
            <p:nvPr/>
          </p:nvSpPr>
          <p:spPr>
            <a:xfrm>
              <a:off x="4176" y="3769"/>
              <a:ext cx="912" cy="11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000"/>
                <a:buFont typeface="Arial"/>
                <a:buNone/>
              </a:pPr>
              <a:r>
                <a:rPr b="1" i="0" lang="en-US" sz="1000" u="none" cap="none" strike="noStrike">
                  <a:solidFill>
                    <a:srgbClr val="FF0000"/>
                  </a:solidFill>
                  <a:latin typeface="Arial"/>
                  <a:ea typeface="Arial"/>
                  <a:cs typeface="Arial"/>
                  <a:sym typeface="Arial"/>
                </a:rPr>
                <a:t>Rebuild Massachusetts</a:t>
              </a:r>
              <a:endParaRPr/>
            </a:p>
          </p:txBody>
        </p:sp>
      </p:gr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95">
                                            <p:txEl>
                                              <p:pRg end="0" st="0"/>
                                            </p:txEl>
                                          </p:spTgt>
                                        </p:tgtEl>
                                        <p:attrNameLst>
                                          <p:attrName>style.visibility</p:attrName>
                                        </p:attrNameLst>
                                      </p:cBhvr>
                                      <p:to>
                                        <p:strVal val="visible"/>
                                      </p:to>
                                    </p:set>
                                    <p:animEffect filter="fade" transition="in">
                                      <p:cBhvr>
                                        <p:cTn dur="500"/>
                                        <p:tgtEl>
                                          <p:spTgt spid="89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995">
                                            <p:txEl>
                                              <p:pRg end="1" st="1"/>
                                            </p:txEl>
                                          </p:spTgt>
                                        </p:tgtEl>
                                        <p:attrNameLst>
                                          <p:attrName>style.visibility</p:attrName>
                                        </p:attrNameLst>
                                      </p:cBhvr>
                                      <p:to>
                                        <p:strVal val="visible"/>
                                      </p:to>
                                    </p:set>
                                    <p:animEffect filter="fade" transition="in">
                                      <p:cBhvr>
                                        <p:cTn dur="500"/>
                                        <p:tgtEl>
                                          <p:spTgt spid="89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995">
                                            <p:txEl>
                                              <p:pRg end="2" st="2"/>
                                            </p:txEl>
                                          </p:spTgt>
                                        </p:tgtEl>
                                        <p:attrNameLst>
                                          <p:attrName>style.visibility</p:attrName>
                                        </p:attrNameLst>
                                      </p:cBhvr>
                                      <p:to>
                                        <p:strVal val="visible"/>
                                      </p:to>
                                    </p:set>
                                    <p:animEffect filter="fade" transition="in">
                                      <p:cBhvr>
                                        <p:cTn dur="500"/>
                                        <p:tgtEl>
                                          <p:spTgt spid="89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